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5"/>
  </p:notesMasterIdLst>
  <p:sldIdLst>
    <p:sldId id="256" r:id="rId2"/>
    <p:sldId id="257" r:id="rId3"/>
    <p:sldId id="262" r:id="rId4"/>
    <p:sldId id="263" r:id="rId5"/>
    <p:sldId id="265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320" r:id="rId16"/>
    <p:sldId id="272" r:id="rId17"/>
    <p:sldId id="273" r:id="rId18"/>
    <p:sldId id="274" r:id="rId19"/>
    <p:sldId id="326" r:id="rId20"/>
    <p:sldId id="327" r:id="rId21"/>
    <p:sldId id="328" r:id="rId22"/>
    <p:sldId id="329" r:id="rId23"/>
    <p:sldId id="330" r:id="rId24"/>
    <p:sldId id="331" r:id="rId25"/>
    <p:sldId id="333" r:id="rId26"/>
    <p:sldId id="284" r:id="rId27"/>
    <p:sldId id="335" r:id="rId28"/>
    <p:sldId id="286" r:id="rId29"/>
    <p:sldId id="336" r:id="rId30"/>
    <p:sldId id="337" r:id="rId31"/>
    <p:sldId id="287" r:id="rId32"/>
    <p:sldId id="325" r:id="rId33"/>
    <p:sldId id="32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86122"/>
  </p:normalViewPr>
  <p:slideViewPr>
    <p:cSldViewPr snapToGrid="0">
      <p:cViewPr varScale="1">
        <p:scale>
          <a:sx n="109" d="100"/>
          <a:sy n="109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- processed genes, but salience attenuated </a:t>
            </a:r>
            <a:r>
              <a:rPr lang="en-US" dirty="0" err="1"/>
              <a:t>Ø</a:t>
            </a:r>
            <a:r>
              <a:rPr lang="en-US" dirty="0"/>
              <a:t>  other genes encoded with competing glyph - red star.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28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75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 of old news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Although 40% of users’ time was spent looking at embellishments for Holmes charts, this did not result in a longer time to describe the charts.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4586" y="460884"/>
            <a:ext cx="5555827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4476131"/>
            <a:ext cx="85344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9293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348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Visualization Fundamentals Pt.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Write the title on the board so we don’t get repeats!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Be prepared to present your findings to the class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>
            <a:spLocks noGrp="1"/>
          </p:cNvSpPr>
          <p:nvPr>
            <p:ph type="title"/>
          </p:nvPr>
        </p:nvSpPr>
        <p:spPr>
          <a:xfrm>
            <a:off x="3643746" y="94903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Group activity: what we draw vs. what we see</a:t>
            </a:r>
            <a:endParaRPr sz="2800" dirty="0">
              <a:latin typeface="+mn-lt"/>
            </a:endParaRPr>
          </a:p>
        </p:txBody>
      </p:sp>
      <p:grpSp>
        <p:nvGrpSpPr>
          <p:cNvPr id="458" name="Google Shape;458;p40"/>
          <p:cNvGrpSpPr/>
          <p:nvPr/>
        </p:nvGrpSpPr>
        <p:grpSpPr>
          <a:xfrm>
            <a:off x="5416674" y="2186525"/>
            <a:ext cx="1498846" cy="1528465"/>
            <a:chOff x="4038600" y="1295400"/>
            <a:chExt cx="1498846" cy="1528465"/>
          </a:xfrm>
        </p:grpSpPr>
        <p:grpSp>
          <p:nvGrpSpPr>
            <p:cNvPr id="459" name="Google Shape;459;p40"/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460" name="Google Shape;460;p40"/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461" name="Google Shape;461;p40"/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40"/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40"/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4" name="Google Shape;464;p40"/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5" name="Google Shape;465;p40"/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7316396" y="2110325"/>
            <a:ext cx="1381508" cy="1604665"/>
            <a:chOff x="5715000" y="1219200"/>
            <a:chExt cx="1381508" cy="1604665"/>
          </a:xfrm>
        </p:grpSpPr>
        <p:sp>
          <p:nvSpPr>
            <p:cNvPr id="467" name="Google Shape;467;p40"/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8" name="Google Shape;468;p40"/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40"/>
          <p:cNvGrpSpPr/>
          <p:nvPr/>
        </p:nvGrpSpPr>
        <p:grpSpPr>
          <a:xfrm>
            <a:off x="5403233" y="3815683"/>
            <a:ext cx="1518264" cy="1604662"/>
            <a:chOff x="4015019" y="2819403"/>
            <a:chExt cx="1518264" cy="1604662"/>
          </a:xfrm>
        </p:grpSpPr>
        <p:grpSp>
          <p:nvGrpSpPr>
            <p:cNvPr id="477" name="Google Shape;477;p40"/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478" name="Google Shape;478;p40"/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9" name="Google Shape;479;p40"/>
              <p:cNvCxnSpPr>
                <a:endCxn id="480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480" name="Google Shape;480;p40"/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1" name="Google Shape;481;p40"/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40"/>
          <p:cNvGrpSpPr/>
          <p:nvPr/>
        </p:nvGrpSpPr>
        <p:grpSpPr>
          <a:xfrm>
            <a:off x="7013622" y="3916880"/>
            <a:ext cx="1963699" cy="1528465"/>
            <a:chOff x="5410200" y="2971800"/>
            <a:chExt cx="1963699" cy="1528465"/>
          </a:xfrm>
        </p:grpSpPr>
        <p:grpSp>
          <p:nvGrpSpPr>
            <p:cNvPr id="483" name="Google Shape;483;p40"/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484" name="Google Shape;484;p40"/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85" name="Google Shape;485;p40"/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486" name="Google Shape;486;p40"/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p40"/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8" name="Google Shape;488;p40"/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9" name="Google Shape;489;p40"/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90" name="Google Shape;490;p40"/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1" name="Google Shape;491;p40"/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2" name="Google Shape;492;p40"/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3" name="Google Shape;493;p40"/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4" name="Google Shape;494;p40"/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495" name="Google Shape;495;p40"/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496" name="Google Shape;496;p40"/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497" name="Google Shape;497;p40"/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8" name="Google Shape;498;p40"/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9" name="Google Shape;499;p40"/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0" name="Google Shape;500;p40"/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1" name="Google Shape;501;p40"/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2" name="Google Shape;502;p40"/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3" name="Google Shape;503;p40"/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4" name="Google Shape;504;p40"/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5" name="Google Shape;505;p40"/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6" name="Google Shape;506;p40"/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7" name="Google Shape;507;p40"/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8" name="Google Shape;508;p40"/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509" name="Google Shape;509;p40"/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0" name="Google Shape;510;p40"/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1" name="Google Shape;511;p40"/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2" name="Google Shape;512;p40"/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3" name="Google Shape;513;p40"/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4" name="Google Shape;514;p40"/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515" name="Google Shape;515;p40"/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40"/>
          <p:cNvGrpSpPr/>
          <p:nvPr/>
        </p:nvGrpSpPr>
        <p:grpSpPr>
          <a:xfrm>
            <a:off x="9003464" y="3702082"/>
            <a:ext cx="1484902" cy="1718263"/>
            <a:chOff x="7391400" y="2782002"/>
            <a:chExt cx="1484902" cy="1718263"/>
          </a:xfrm>
        </p:grpSpPr>
        <p:grpSp>
          <p:nvGrpSpPr>
            <p:cNvPr id="517" name="Google Shape;517;p40"/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18" name="Google Shape;518;p40"/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0"/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40"/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2A760C-C5DF-8BF8-001D-FB5265FC4D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</a:t>
            </a:r>
          </a:p>
        </p:txBody>
      </p:sp>
      <p:pic>
        <p:nvPicPr>
          <p:cNvPr id="4" name="Picture 3" descr="A black and white panda&#10;&#10;Description automatically generated">
            <a:extLst>
              <a:ext uri="{FF2B5EF4-FFF2-40B4-BE49-F238E27FC236}">
                <a16:creationId xmlns:a16="http://schemas.microsoft.com/office/drawing/2014/main" id="{69DD3328-5D63-E284-4937-F67EF698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378" y="2252683"/>
            <a:ext cx="1125402" cy="1060161"/>
          </a:xfrm>
          <a:prstGeom prst="rect">
            <a:avLst/>
          </a:prstGeom>
        </p:spPr>
      </p:pic>
      <p:sp>
        <p:nvSpPr>
          <p:cNvPr id="5" name="Google Shape;468;p40">
            <a:extLst>
              <a:ext uri="{FF2B5EF4-FFF2-40B4-BE49-F238E27FC236}">
                <a16:creationId xmlns:a16="http://schemas.microsoft.com/office/drawing/2014/main" id="{07005ECD-D3C2-3465-6D71-BE7D4B2A8336}"/>
              </a:ext>
            </a:extLst>
          </p:cNvPr>
          <p:cNvSpPr txBox="1"/>
          <p:nvPr/>
        </p:nvSpPr>
        <p:spPr>
          <a:xfrm>
            <a:off x="9009593" y="3253325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close-up of a pill&#10;&#10;Description automatically generated">
            <a:extLst>
              <a:ext uri="{FF2B5EF4-FFF2-40B4-BE49-F238E27FC236}">
                <a16:creationId xmlns:a16="http://schemas.microsoft.com/office/drawing/2014/main" id="{DEDCDCEA-617F-F8F2-1F7D-4E8EB2F2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905"/>
          <a:stretch/>
        </p:blipFill>
        <p:spPr>
          <a:xfrm>
            <a:off x="5483931" y="2268584"/>
            <a:ext cx="1364332" cy="1051097"/>
          </a:xfrm>
          <a:prstGeom prst="rect">
            <a:avLst/>
          </a:prstGeom>
        </p:spPr>
      </p:pic>
      <p:pic>
        <p:nvPicPr>
          <p:cNvPr id="6" name="Picture 5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4C7C38AD-0034-60CC-1FB8-5AC2F90B6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98" y="2275714"/>
            <a:ext cx="1009294" cy="10238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0C4606-6E43-F10C-8CD8-646B433F3550}"/>
              </a:ext>
            </a:extLst>
          </p:cNvPr>
          <p:cNvSpPr/>
          <p:nvPr/>
        </p:nvSpPr>
        <p:spPr>
          <a:xfrm>
            <a:off x="4513385" y="1547446"/>
            <a:ext cx="2121877" cy="42203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52443" y="2561963"/>
            <a:ext cx="2862580" cy="2621280"/>
            <a:chOff x="6010655" y="2831592"/>
            <a:chExt cx="2862580" cy="2621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0655" y="2831592"/>
              <a:ext cx="2862072" cy="26212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4227" y="2895600"/>
              <a:ext cx="2682622" cy="2438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55177" y="2876550"/>
              <a:ext cx="2720975" cy="2476500"/>
            </a:xfrm>
            <a:custGeom>
              <a:avLst/>
              <a:gdLst/>
              <a:ahLst/>
              <a:cxnLst/>
              <a:rect l="l" t="t" r="r" b="b"/>
              <a:pathLst>
                <a:path w="2720975" h="2476500">
                  <a:moveTo>
                    <a:pt x="0" y="0"/>
                  </a:moveTo>
                  <a:lnTo>
                    <a:pt x="2720723" y="0"/>
                  </a:lnTo>
                  <a:lnTo>
                    <a:pt x="2720723" y="24765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4875" y="2561962"/>
            <a:ext cx="2907792" cy="26212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28938" y="2625970"/>
            <a:ext cx="2726161" cy="24384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509889" y="2606921"/>
            <a:ext cx="2764790" cy="2476500"/>
          </a:xfrm>
          <a:custGeom>
            <a:avLst/>
            <a:gdLst/>
            <a:ahLst/>
            <a:cxnLst/>
            <a:rect l="l" t="t" r="r" b="b"/>
            <a:pathLst>
              <a:path w="2764790" h="2476500">
                <a:moveTo>
                  <a:pt x="0" y="0"/>
                </a:moveTo>
                <a:lnTo>
                  <a:pt x="2764262" y="0"/>
                </a:lnTo>
                <a:lnTo>
                  <a:pt x="2764262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92835" y="2561962"/>
            <a:ext cx="3124200" cy="26212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5101" y="2625970"/>
            <a:ext cx="2944373" cy="24384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236051" y="2606921"/>
            <a:ext cx="2982595" cy="2476500"/>
          </a:xfrm>
          <a:custGeom>
            <a:avLst/>
            <a:gdLst/>
            <a:ahLst/>
            <a:cxnLst/>
            <a:rect l="l" t="t" r="r" b="b"/>
            <a:pathLst>
              <a:path w="2982595" h="2476500">
                <a:moveTo>
                  <a:pt x="0" y="0"/>
                </a:moveTo>
                <a:lnTo>
                  <a:pt x="2982474" y="0"/>
                </a:lnTo>
                <a:lnTo>
                  <a:pt x="2982474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58779" y="2470522"/>
            <a:ext cx="8412480" cy="21336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22787" y="2533979"/>
            <a:ext cx="8229600" cy="195168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503738" y="2514929"/>
            <a:ext cx="8267700" cy="1990089"/>
          </a:xfrm>
          <a:custGeom>
            <a:avLst/>
            <a:gdLst/>
            <a:ahLst/>
            <a:cxnLst/>
            <a:rect l="l" t="t" r="r" b="b"/>
            <a:pathLst>
              <a:path w="8267700" h="1990089">
                <a:moveTo>
                  <a:pt x="0" y="0"/>
                </a:moveTo>
                <a:lnTo>
                  <a:pt x="8267700" y="0"/>
                </a:lnTo>
                <a:lnTo>
                  <a:pt x="8267700" y="1989784"/>
                </a:lnTo>
                <a:lnTo>
                  <a:pt x="0" y="19897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93675" y="4713850"/>
            <a:ext cx="6571488" cy="85039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57435" y="4776035"/>
            <a:ext cx="6389105" cy="66933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338385" y="4756985"/>
            <a:ext cx="6427470" cy="708025"/>
          </a:xfrm>
          <a:custGeom>
            <a:avLst/>
            <a:gdLst/>
            <a:ahLst/>
            <a:cxnLst/>
            <a:rect l="l" t="t" r="r" b="b"/>
            <a:pathLst>
              <a:path w="6427470" h="708025">
                <a:moveTo>
                  <a:pt x="0" y="0"/>
                </a:moveTo>
                <a:lnTo>
                  <a:pt x="6427206" y="0"/>
                </a:lnTo>
                <a:lnTo>
                  <a:pt x="6427206" y="707435"/>
                </a:lnTo>
                <a:lnTo>
                  <a:pt x="0" y="7074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77729" y="1195951"/>
            <a:ext cx="3053715" cy="106807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Encodes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all</a:t>
            </a:r>
            <a:r>
              <a:rPr sz="2400" b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facts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Example: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57577" y="6613652"/>
            <a:ext cx="203136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Fig.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Courtesy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Krzywinski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E3AE23-1A31-D39F-1954-E691968EB00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1:</a:t>
            </a:r>
            <a:r>
              <a:rPr lang="en-US" spc="-190" dirty="0"/>
              <a:t> </a:t>
            </a:r>
            <a:r>
              <a:rPr lang="en-US" spc="-100" dirty="0"/>
              <a:t>expressiveness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25322" y="820810"/>
            <a:ext cx="3340735" cy="106807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Encodes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only</a:t>
            </a:r>
            <a:r>
              <a:rPr sz="2400" b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facts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(Bad)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Example: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77928" y="6386654"/>
            <a:ext cx="7246620" cy="371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455"/>
              </a:spcBef>
            </a:pPr>
            <a:endParaRPr sz="1100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Adapted</a:t>
            </a:r>
            <a:r>
              <a:rPr sz="12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Mackinlay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(1986)</a:t>
            </a:r>
            <a:r>
              <a:rPr sz="12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Automating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graphical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presentations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relational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information.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FAF93F30-A7E4-71F8-A613-20CEE9E6CBD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1:</a:t>
            </a:r>
            <a:r>
              <a:rPr lang="en-US" spc="-190" dirty="0"/>
              <a:t> </a:t>
            </a:r>
            <a:r>
              <a:rPr lang="en-US" spc="-100" dirty="0"/>
              <a:t>expressiveness</a:t>
            </a:r>
            <a:endParaRPr lang="en-US" dirty="0"/>
          </a:p>
          <a:p>
            <a:endParaRPr lang="en-US" dirty="0"/>
          </a:p>
        </p:txBody>
      </p:sp>
      <p:pic>
        <p:nvPicPr>
          <p:cNvPr id="76" name="Picture 7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6C02292-51AC-CCCA-CA20-1E923D3B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93" y="2099365"/>
            <a:ext cx="7772400" cy="407680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F78D250E-82AD-5027-43DD-DFE7B7784A9C}"/>
              </a:ext>
            </a:extLst>
          </p:cNvPr>
          <p:cNvSpPr/>
          <p:nvPr/>
        </p:nvSpPr>
        <p:spPr>
          <a:xfrm>
            <a:off x="10401300" y="2425700"/>
            <a:ext cx="952500" cy="356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4DA6BD6-931A-339E-E91A-24EF0826A826}"/>
              </a:ext>
            </a:extLst>
          </p:cNvPr>
          <p:cNvSpPr/>
          <p:nvPr/>
        </p:nvSpPr>
        <p:spPr>
          <a:xfrm>
            <a:off x="6612057" y="5767810"/>
            <a:ext cx="2423828" cy="269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CDD0E31-16E6-82FF-E731-B517DA92618C}"/>
              </a:ext>
            </a:extLst>
          </p:cNvPr>
          <p:cNvSpPr/>
          <p:nvPr/>
        </p:nvSpPr>
        <p:spPr>
          <a:xfrm>
            <a:off x="8671887" y="3519910"/>
            <a:ext cx="259414" cy="2212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118C55-2D29-AF9D-182B-22186F5E0B8E}"/>
              </a:ext>
            </a:extLst>
          </p:cNvPr>
          <p:cNvSpPr/>
          <p:nvPr/>
        </p:nvSpPr>
        <p:spPr>
          <a:xfrm>
            <a:off x="8944544" y="2965962"/>
            <a:ext cx="259414" cy="27614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FCC28A6-D2BE-8F13-B819-8F2770DB7075}"/>
              </a:ext>
            </a:extLst>
          </p:cNvPr>
          <p:cNvSpPr/>
          <p:nvPr/>
        </p:nvSpPr>
        <p:spPr>
          <a:xfrm>
            <a:off x="9488772" y="2961110"/>
            <a:ext cx="259414" cy="27614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292197-F63E-945D-C9CA-CA0C2CBDF44B}"/>
              </a:ext>
            </a:extLst>
          </p:cNvPr>
          <p:cNvSpPr/>
          <p:nvPr/>
        </p:nvSpPr>
        <p:spPr>
          <a:xfrm>
            <a:off x="9748186" y="4066010"/>
            <a:ext cx="259414" cy="16459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CA0432-0ED6-B7DD-02BF-49D2AE87CA0F}"/>
              </a:ext>
            </a:extLst>
          </p:cNvPr>
          <p:cNvSpPr/>
          <p:nvPr/>
        </p:nvSpPr>
        <p:spPr>
          <a:xfrm>
            <a:off x="5420193" y="4078710"/>
            <a:ext cx="259414" cy="16459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E28D25B-5D13-2059-A33A-77B20C3E545D}"/>
              </a:ext>
            </a:extLst>
          </p:cNvPr>
          <p:cNvSpPr/>
          <p:nvPr/>
        </p:nvSpPr>
        <p:spPr>
          <a:xfrm>
            <a:off x="5698823" y="4078710"/>
            <a:ext cx="256032" cy="16459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197E435-E66B-BFB4-5CA6-70AFD3BBAA4B}"/>
              </a:ext>
            </a:extLst>
          </p:cNvPr>
          <p:cNvSpPr/>
          <p:nvPr/>
        </p:nvSpPr>
        <p:spPr>
          <a:xfrm>
            <a:off x="7058740" y="4624810"/>
            <a:ext cx="259414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CFD6E88-A23F-2874-6548-A451A6DE2AD0}"/>
              </a:ext>
            </a:extLst>
          </p:cNvPr>
          <p:cNvSpPr/>
          <p:nvPr/>
        </p:nvSpPr>
        <p:spPr>
          <a:xfrm>
            <a:off x="6779994" y="4627350"/>
            <a:ext cx="259414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3F43394-9698-7967-5B26-491518F8A44A}"/>
              </a:ext>
            </a:extLst>
          </p:cNvPr>
          <p:cNvSpPr/>
          <p:nvPr/>
        </p:nvSpPr>
        <p:spPr>
          <a:xfrm>
            <a:off x="6515427" y="4627350"/>
            <a:ext cx="256032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115115A-B672-0B51-EEE6-86A257C3C8C3}"/>
              </a:ext>
            </a:extLst>
          </p:cNvPr>
          <p:cNvSpPr/>
          <p:nvPr/>
        </p:nvSpPr>
        <p:spPr>
          <a:xfrm>
            <a:off x="6246296" y="518294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414C591-F5E9-B11F-2F0F-E47715139AB2}"/>
              </a:ext>
            </a:extLst>
          </p:cNvPr>
          <p:cNvSpPr/>
          <p:nvPr/>
        </p:nvSpPr>
        <p:spPr>
          <a:xfrm>
            <a:off x="5966901" y="517091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50B1B0-43FD-11BA-642C-E6E25396EE0B}"/>
              </a:ext>
            </a:extLst>
          </p:cNvPr>
          <p:cNvSpPr/>
          <p:nvPr/>
        </p:nvSpPr>
        <p:spPr>
          <a:xfrm>
            <a:off x="5153217" y="517091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5C9A713-F144-0BEE-769A-69D27A499A70}"/>
              </a:ext>
            </a:extLst>
          </p:cNvPr>
          <p:cNvSpPr/>
          <p:nvPr/>
        </p:nvSpPr>
        <p:spPr>
          <a:xfrm>
            <a:off x="7325603" y="517091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68ACCD1-911F-8FD4-F271-4CE62E6EB3A2}"/>
              </a:ext>
            </a:extLst>
          </p:cNvPr>
          <p:cNvSpPr/>
          <p:nvPr/>
        </p:nvSpPr>
        <p:spPr>
          <a:xfrm>
            <a:off x="7592735" y="3509080"/>
            <a:ext cx="259414" cy="2212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307E16-78EA-BDAF-06C2-CB7E660AB1F0}"/>
              </a:ext>
            </a:extLst>
          </p:cNvPr>
          <p:cNvSpPr/>
          <p:nvPr/>
        </p:nvSpPr>
        <p:spPr>
          <a:xfrm>
            <a:off x="7857131" y="517024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210E85C-5CBA-CE44-D5D9-6976AE5AEB8B}"/>
              </a:ext>
            </a:extLst>
          </p:cNvPr>
          <p:cNvSpPr/>
          <p:nvPr/>
        </p:nvSpPr>
        <p:spPr>
          <a:xfrm>
            <a:off x="8126622" y="517024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C29549C-9EFF-DA4C-5F77-D6580CF5C38C}"/>
              </a:ext>
            </a:extLst>
          </p:cNvPr>
          <p:cNvSpPr/>
          <p:nvPr/>
        </p:nvSpPr>
        <p:spPr>
          <a:xfrm>
            <a:off x="8405543" y="517024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3F7D3DF-E64F-8632-7FE1-61AA1150E1A9}"/>
              </a:ext>
            </a:extLst>
          </p:cNvPr>
          <p:cNvSpPr/>
          <p:nvPr/>
        </p:nvSpPr>
        <p:spPr>
          <a:xfrm>
            <a:off x="4891661" y="4625997"/>
            <a:ext cx="256032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E2A2137-2992-70E9-1168-D09B7DAEDDA6}"/>
              </a:ext>
            </a:extLst>
          </p:cNvPr>
          <p:cNvSpPr/>
          <p:nvPr/>
        </p:nvSpPr>
        <p:spPr>
          <a:xfrm>
            <a:off x="9222399" y="4631760"/>
            <a:ext cx="256032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96979" y="866696"/>
            <a:ext cx="6554497" cy="53860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</a:t>
            </a:r>
            <a:r>
              <a:rPr b="1" dirty="0"/>
              <a:t>consistent</a:t>
            </a:r>
            <a:r>
              <a:rPr dirty="0"/>
              <a:t> </a:t>
            </a:r>
            <a:r>
              <a:rPr b="1" dirty="0"/>
              <a:t>axes</a:t>
            </a:r>
            <a:r>
              <a:rPr dirty="0"/>
              <a:t> when comparing charts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8970" y="1797397"/>
            <a:ext cx="7951707" cy="39276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96980" y="5947008"/>
            <a:ext cx="3797843" cy="562333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Raina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SZ,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(2005)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Evolution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base-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substitution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gradients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primate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mitochondrial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genomes.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15: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665-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673.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30041" y="5947008"/>
            <a:ext cx="34494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Krzwinski,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ts val="141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sz="12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2D262C-9DF8-C13E-E4AA-7542E851C8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2:</a:t>
            </a:r>
            <a:r>
              <a:rPr lang="en-US" spc="-190" dirty="0"/>
              <a:t> </a:t>
            </a:r>
            <a:r>
              <a:rPr lang="en-US" spc="-100" dirty="0"/>
              <a:t>consistency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146E8-A1A3-9185-CFE2-9C7554F7EE72}"/>
              </a:ext>
            </a:extLst>
          </p:cNvPr>
          <p:cNvSpPr/>
          <p:nvPr/>
        </p:nvSpPr>
        <p:spPr>
          <a:xfrm>
            <a:off x="7502769" y="1699846"/>
            <a:ext cx="4267200" cy="4982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72CD1-3B9C-D8EB-482D-90870BF453D2}"/>
              </a:ext>
            </a:extLst>
          </p:cNvPr>
          <p:cNvSpPr/>
          <p:nvPr/>
        </p:nvSpPr>
        <p:spPr>
          <a:xfrm>
            <a:off x="4372708" y="1699846"/>
            <a:ext cx="2239107" cy="538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3600" y="941094"/>
            <a:ext cx="7868284" cy="39116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A note on legends: order items according to appearance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3085" y="2078816"/>
            <a:ext cx="1451990" cy="25982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42016" y="6531591"/>
            <a:ext cx="48888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Krzwinski,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4892" y="2078816"/>
            <a:ext cx="1727267" cy="25982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73057" y="1801790"/>
            <a:ext cx="3624148" cy="36286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425BFA-392F-1CC4-3008-B5C7BA02B70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2:</a:t>
            </a:r>
            <a:r>
              <a:rPr lang="en-US" spc="-190" dirty="0"/>
              <a:t> </a:t>
            </a:r>
            <a:r>
              <a:rPr lang="en-US" spc="-100" dirty="0"/>
              <a:t>consistency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Refresher: mental models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Putting marks together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Group activity: what we draw vs. what we see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Refresher: building blocks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Choosing visual channels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Group activity: does this follow the rules?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66709" y="812136"/>
            <a:ext cx="8223250" cy="198002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Visual variation should reflect and enhance the underlying 	variation in the data</a:t>
            </a:r>
          </a:p>
          <a:p>
            <a:r>
              <a:rPr dirty="0"/>
              <a:t>Avoid visually similar encodings for independent variables</a:t>
            </a:r>
          </a:p>
          <a:p>
            <a:r>
              <a:rPr dirty="0"/>
              <a:t>Example: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9F58F-C490-F9CC-139E-0542A67F437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2:</a:t>
            </a:r>
            <a:r>
              <a:rPr lang="en-US" spc="-190" dirty="0"/>
              <a:t> </a:t>
            </a:r>
            <a:r>
              <a:rPr lang="en-US" spc="-100" dirty="0"/>
              <a:t>consistency</a:t>
            </a:r>
            <a:endParaRPr lang="en-US" b="1" dirty="0"/>
          </a:p>
        </p:txBody>
      </p:sp>
      <p:pic>
        <p:nvPicPr>
          <p:cNvPr id="16" name="Picture 15" descr="A diagram of a number of dots&#10;&#10;Description automatically generated">
            <a:extLst>
              <a:ext uri="{FF2B5EF4-FFF2-40B4-BE49-F238E27FC236}">
                <a16:creationId xmlns:a16="http://schemas.microsoft.com/office/drawing/2014/main" id="{2B97BC7D-B441-DF82-62CA-64A8D069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475" y="2766647"/>
            <a:ext cx="4031345" cy="3467414"/>
          </a:xfrm>
          <a:prstGeom prst="rect">
            <a:avLst/>
          </a:prstGeom>
        </p:spPr>
      </p:pic>
      <p:pic>
        <p:nvPicPr>
          <p:cNvPr id="18" name="Picture 17" descr="A diagram of red and black circles&#10;&#10;Description automatically generated">
            <a:extLst>
              <a:ext uri="{FF2B5EF4-FFF2-40B4-BE49-F238E27FC236}">
                <a16:creationId xmlns:a16="http://schemas.microsoft.com/office/drawing/2014/main" id="{82D1E293-147A-5070-293D-BB865FD1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818" y="2792165"/>
            <a:ext cx="3684655" cy="32937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ECEE0C-0DFB-F47D-B0DD-00200A472D8C}"/>
              </a:ext>
            </a:extLst>
          </p:cNvPr>
          <p:cNvSpPr txBox="1"/>
          <p:nvPr/>
        </p:nvSpPr>
        <p:spPr>
          <a:xfrm>
            <a:off x="2628901" y="6586131"/>
            <a:ext cx="9563099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ts val="1415"/>
              </a:lnSpc>
            </a:pP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Fig.</a:t>
            </a:r>
            <a:r>
              <a:rPr lang="en-US" sz="16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2:</a:t>
            </a:r>
            <a:r>
              <a:rPr lang="en-US" sz="16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lang="en-US" sz="16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 err="1">
                <a:solidFill>
                  <a:srgbClr val="292934"/>
                </a:solidFill>
                <a:latin typeface="Arial"/>
                <a:cs typeface="Arial"/>
              </a:rPr>
              <a:t>Krzwinski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,</a:t>
            </a:r>
            <a:r>
              <a:rPr lang="en-US" sz="16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lang="en-US" sz="16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lang="en-US" sz="16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lang="en-US" sz="16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lang="en-US" sz="16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lang="en-US" sz="16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lang="en-US" sz="16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r>
              <a:rPr lang="en-US" sz="16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lang="en-US" sz="1600" spc="-20" dirty="0">
                <a:solidFill>
                  <a:srgbClr val="292934"/>
                </a:solidFill>
                <a:latin typeface="Arial"/>
                <a:cs typeface="Arial"/>
              </a:rPr>
              <a:t> 2012</a:t>
            </a:r>
            <a:endParaRPr lang="en-US"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2217" y="870752"/>
            <a:ext cx="8059420" cy="144398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Uniform size and alignment reduces visual complexity and 	aids interpretation</a:t>
            </a:r>
          </a:p>
          <a:p>
            <a:r>
              <a:rPr dirty="0"/>
              <a:t>Example: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28103" y="6278372"/>
            <a:ext cx="8947648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Fig.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1: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Sharov</a:t>
            </a:r>
            <a:r>
              <a:rPr sz="12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AA</a:t>
            </a:r>
            <a:r>
              <a:rPr sz="1200" spc="-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(2005)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Genome-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wide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assembly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analysis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alternative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transcripts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mouse.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15: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748-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754.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ts val="141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Fig.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2: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Krzwinski,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2012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07A1F6-6FBC-2CE8-CE29-1987D3A7177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2:</a:t>
            </a:r>
            <a:r>
              <a:rPr lang="en-US" spc="-190" dirty="0"/>
              <a:t> </a:t>
            </a:r>
            <a:r>
              <a:rPr lang="en-US" spc="-100" dirty="0"/>
              <a:t>consistency</a:t>
            </a:r>
            <a:endParaRPr lang="en-US" b="1" dirty="0"/>
          </a:p>
        </p:txBody>
      </p:sp>
      <p:pic>
        <p:nvPicPr>
          <p:cNvPr id="12" name="Picture 11" descr="A diagram of a spacing variation&#10;&#10;Description automatically generated">
            <a:extLst>
              <a:ext uri="{FF2B5EF4-FFF2-40B4-BE49-F238E27FC236}">
                <a16:creationId xmlns:a16="http://schemas.microsoft.com/office/drawing/2014/main" id="{D064E4AB-1A88-CF98-ECF8-614D8C52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2314737"/>
            <a:ext cx="4038600" cy="3717939"/>
          </a:xfrm>
          <a:prstGeom prst="rect">
            <a:avLst/>
          </a:prstGeom>
        </p:spPr>
      </p:pic>
      <p:pic>
        <p:nvPicPr>
          <p:cNvPr id="14" name="Picture 13" descr="A diagram of a variety of lines&#10;&#10;Description automatically generated">
            <a:extLst>
              <a:ext uri="{FF2B5EF4-FFF2-40B4-BE49-F238E27FC236}">
                <a16:creationId xmlns:a16="http://schemas.microsoft.com/office/drawing/2014/main" id="{B6576AD8-4DF8-0E56-4D06-82EDE502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971" y="2424884"/>
            <a:ext cx="4035110" cy="371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8678" y="2785791"/>
            <a:ext cx="2112010" cy="1277273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“Above all else, show the data.”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41314" y="863091"/>
            <a:ext cx="4593590" cy="5745480"/>
            <a:chOff x="4279391" y="850391"/>
            <a:chExt cx="4593590" cy="57454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9391" y="850391"/>
              <a:ext cx="4593336" cy="57454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3399" y="914400"/>
              <a:ext cx="4412162" cy="5562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24350" y="895350"/>
              <a:ext cx="4450715" cy="5600700"/>
            </a:xfrm>
            <a:custGeom>
              <a:avLst/>
              <a:gdLst/>
              <a:ahLst/>
              <a:cxnLst/>
              <a:rect l="l" t="t" r="r" b="b"/>
              <a:pathLst>
                <a:path w="4450715" h="5600700">
                  <a:moveTo>
                    <a:pt x="0" y="0"/>
                  </a:moveTo>
                  <a:lnTo>
                    <a:pt x="4450263" y="0"/>
                  </a:lnTo>
                  <a:lnTo>
                    <a:pt x="4450263" y="5600700"/>
                  </a:lnTo>
                  <a:lnTo>
                    <a:pt x="0" y="56007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41E6753-8C46-73C4-883D-1B500D8D423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Tufte, 1983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4309" y="1650956"/>
            <a:ext cx="2272030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050" spc="-150" dirty="0">
                <a:latin typeface="Times New Roman"/>
                <a:cs typeface="Times New Roman"/>
              </a:rPr>
              <a:t>Data-</a:t>
            </a:r>
            <a:r>
              <a:rPr sz="3050" spc="-120" dirty="0">
                <a:latin typeface="Times New Roman"/>
                <a:cs typeface="Times New Roman"/>
              </a:rPr>
              <a:t>ink</a:t>
            </a:r>
            <a:r>
              <a:rPr sz="3050" spc="-60" dirty="0">
                <a:latin typeface="Times New Roman"/>
                <a:cs typeface="Times New Roman"/>
              </a:rPr>
              <a:t> </a:t>
            </a:r>
            <a:r>
              <a:rPr sz="3050" spc="-110" dirty="0">
                <a:latin typeface="Times New Roman"/>
                <a:cs typeface="Times New Roman"/>
              </a:rPr>
              <a:t>ratio</a:t>
            </a:r>
            <a:r>
              <a:rPr sz="3050" spc="-45" dirty="0">
                <a:latin typeface="Times New Roman"/>
                <a:cs typeface="Times New Roman"/>
              </a:rPr>
              <a:t> </a:t>
            </a:r>
            <a:r>
              <a:rPr sz="3050" spc="-50" dirty="0">
                <a:latin typeface="Times New Roman"/>
                <a:cs typeface="Times New Roman"/>
              </a:rPr>
              <a:t>=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7678" y="1415257"/>
            <a:ext cx="1252855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050" spc="-150" dirty="0">
                <a:latin typeface="Times New Roman"/>
                <a:cs typeface="Times New Roman"/>
              </a:rPr>
              <a:t>Data-</a:t>
            </a:r>
            <a:r>
              <a:rPr sz="3050" spc="-90" dirty="0">
                <a:latin typeface="Times New Roman"/>
                <a:cs typeface="Times New Roman"/>
              </a:rPr>
              <a:t>ink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0405" y="1963181"/>
            <a:ext cx="4820285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050" spc="-130" dirty="0">
                <a:latin typeface="Times New Roman"/>
                <a:cs typeface="Times New Roman"/>
              </a:rPr>
              <a:t>Total</a:t>
            </a:r>
            <a:r>
              <a:rPr sz="3050" spc="-80" dirty="0">
                <a:latin typeface="Times New Roman"/>
                <a:cs typeface="Times New Roman"/>
              </a:rPr>
              <a:t> </a:t>
            </a:r>
            <a:r>
              <a:rPr sz="3050" spc="-120" dirty="0">
                <a:latin typeface="Times New Roman"/>
                <a:cs typeface="Times New Roman"/>
              </a:rPr>
              <a:t>ink</a:t>
            </a:r>
            <a:r>
              <a:rPr sz="3050" spc="-60" dirty="0">
                <a:latin typeface="Times New Roman"/>
                <a:cs typeface="Times New Roman"/>
              </a:rPr>
              <a:t> </a:t>
            </a:r>
            <a:r>
              <a:rPr sz="3050" spc="-135" dirty="0">
                <a:latin typeface="Times New Roman"/>
                <a:cs typeface="Times New Roman"/>
              </a:rPr>
              <a:t>used</a:t>
            </a:r>
            <a:r>
              <a:rPr sz="3050" spc="-65" dirty="0">
                <a:latin typeface="Times New Roman"/>
                <a:cs typeface="Times New Roman"/>
              </a:rPr>
              <a:t> </a:t>
            </a:r>
            <a:r>
              <a:rPr sz="3050" spc="-100" dirty="0">
                <a:latin typeface="Times New Roman"/>
                <a:cs typeface="Times New Roman"/>
              </a:rPr>
              <a:t>to</a:t>
            </a:r>
            <a:r>
              <a:rPr sz="3050" spc="-60" dirty="0">
                <a:latin typeface="Times New Roman"/>
                <a:cs typeface="Times New Roman"/>
              </a:rPr>
              <a:t> </a:t>
            </a:r>
            <a:r>
              <a:rPr sz="3050" spc="-110" dirty="0">
                <a:latin typeface="Times New Roman"/>
                <a:cs typeface="Times New Roman"/>
              </a:rPr>
              <a:t>print</a:t>
            </a:r>
            <a:r>
              <a:rPr sz="3050" spc="-70" dirty="0">
                <a:latin typeface="Times New Roman"/>
                <a:cs typeface="Times New Roman"/>
              </a:rPr>
              <a:t> </a:t>
            </a:r>
            <a:r>
              <a:rPr sz="3050" spc="-120" dirty="0">
                <a:latin typeface="Times New Roman"/>
                <a:cs typeface="Times New Roman"/>
              </a:rPr>
              <a:t>the</a:t>
            </a:r>
            <a:r>
              <a:rPr sz="3050" spc="-75" dirty="0">
                <a:latin typeface="Times New Roman"/>
                <a:cs typeface="Times New Roman"/>
              </a:rPr>
              <a:t> </a:t>
            </a:r>
            <a:r>
              <a:rPr sz="3050" spc="-100" dirty="0">
                <a:latin typeface="Times New Roman"/>
                <a:cs typeface="Times New Roman"/>
              </a:rPr>
              <a:t>graphic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07294" y="1971289"/>
            <a:ext cx="4838700" cy="0"/>
          </a:xfrm>
          <a:custGeom>
            <a:avLst/>
            <a:gdLst/>
            <a:ahLst/>
            <a:cxnLst/>
            <a:rect l="l" t="t" r="r" b="b"/>
            <a:pathLst>
              <a:path w="4838700">
                <a:moveTo>
                  <a:pt x="0" y="0"/>
                </a:moveTo>
                <a:lnTo>
                  <a:pt x="4838643" y="0"/>
                </a:lnTo>
              </a:path>
            </a:pathLst>
          </a:custGeom>
          <a:ln w="193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60861" y="3256409"/>
            <a:ext cx="6401435" cy="25816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7495" marR="234950" indent="-265430">
              <a:lnSpc>
                <a:spcPct val="126099"/>
              </a:lnSpc>
              <a:spcBef>
                <a:spcPts val="90"/>
              </a:spcBef>
            </a:pPr>
            <a:r>
              <a:rPr sz="2950" spc="-150" dirty="0">
                <a:latin typeface="Times New Roman"/>
                <a:cs typeface="Times New Roman"/>
              </a:rPr>
              <a:t>=</a:t>
            </a:r>
            <a:r>
              <a:rPr sz="2950" spc="-40" dirty="0">
                <a:latin typeface="Times New Roman"/>
                <a:cs typeface="Times New Roman"/>
              </a:rPr>
              <a:t> </a:t>
            </a:r>
            <a:r>
              <a:rPr sz="2950" spc="-130" dirty="0">
                <a:latin typeface="Times New Roman"/>
                <a:cs typeface="Times New Roman"/>
              </a:rPr>
              <a:t>proportion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spc="-125" dirty="0">
                <a:latin typeface="Times New Roman"/>
                <a:cs typeface="Times New Roman"/>
              </a:rPr>
              <a:t>of</a:t>
            </a:r>
            <a:r>
              <a:rPr sz="2950" spc="-60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a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spc="-130" dirty="0">
                <a:latin typeface="Times New Roman"/>
                <a:cs typeface="Times New Roman"/>
              </a:rPr>
              <a:t>graphic's</a:t>
            </a:r>
            <a:r>
              <a:rPr sz="2950" spc="-40" dirty="0">
                <a:latin typeface="Times New Roman"/>
                <a:cs typeface="Times New Roman"/>
              </a:rPr>
              <a:t> </a:t>
            </a:r>
            <a:r>
              <a:rPr sz="2950" spc="-120" dirty="0">
                <a:latin typeface="Times New Roman"/>
                <a:cs typeface="Times New Roman"/>
              </a:rPr>
              <a:t>ink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devoted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spc="-105" dirty="0">
                <a:latin typeface="Times New Roman"/>
                <a:cs typeface="Times New Roman"/>
              </a:rPr>
              <a:t>to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spc="-55" dirty="0">
                <a:latin typeface="Times New Roman"/>
                <a:cs typeface="Times New Roman"/>
              </a:rPr>
              <a:t>the </a:t>
            </a:r>
            <a:r>
              <a:rPr sz="2950" spc="-140" dirty="0">
                <a:latin typeface="Times New Roman"/>
                <a:cs typeface="Times New Roman"/>
              </a:rPr>
              <a:t>non-redundant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spc="-125" dirty="0">
                <a:latin typeface="Times New Roman"/>
                <a:cs typeface="Times New Roman"/>
              </a:rPr>
              <a:t>display</a:t>
            </a:r>
            <a:r>
              <a:rPr sz="2950" spc="10" dirty="0">
                <a:latin typeface="Times New Roman"/>
                <a:cs typeface="Times New Roman"/>
              </a:rPr>
              <a:t> </a:t>
            </a:r>
            <a:r>
              <a:rPr sz="2950" spc="-125" dirty="0">
                <a:latin typeface="Times New Roman"/>
                <a:cs typeface="Times New Roman"/>
              </a:rPr>
              <a:t>of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spc="-135" dirty="0">
                <a:latin typeface="Times New Roman"/>
                <a:cs typeface="Times New Roman"/>
              </a:rPr>
              <a:t>data-</a:t>
            </a:r>
            <a:r>
              <a:rPr sz="2950" spc="-45" dirty="0">
                <a:latin typeface="Times New Roman"/>
                <a:cs typeface="Times New Roman"/>
              </a:rPr>
              <a:t>information</a:t>
            </a:r>
            <a:endParaRPr sz="2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>
              <a:spcBef>
                <a:spcPts val="459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sz="2950" spc="-150" dirty="0">
                <a:latin typeface="Times New Roman"/>
                <a:cs typeface="Times New Roman"/>
              </a:rPr>
              <a:t>=</a:t>
            </a:r>
            <a:r>
              <a:rPr sz="2950" spc="-60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1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-</a:t>
            </a:r>
            <a:r>
              <a:rPr sz="2950" spc="-70" dirty="0">
                <a:latin typeface="Times New Roman"/>
                <a:cs typeface="Times New Roman"/>
              </a:rPr>
              <a:t> </a:t>
            </a:r>
            <a:r>
              <a:rPr sz="2950" spc="-130" dirty="0">
                <a:latin typeface="Times New Roman"/>
                <a:cs typeface="Times New Roman"/>
              </a:rPr>
              <a:t>proportion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spc="-120" dirty="0">
                <a:latin typeface="Times New Roman"/>
                <a:cs typeface="Times New Roman"/>
              </a:rPr>
              <a:t>of</a:t>
            </a:r>
            <a:r>
              <a:rPr sz="2950" spc="-70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a</a:t>
            </a:r>
            <a:r>
              <a:rPr sz="2950" spc="-75" dirty="0">
                <a:latin typeface="Times New Roman"/>
                <a:cs typeface="Times New Roman"/>
              </a:rPr>
              <a:t> </a:t>
            </a:r>
            <a:r>
              <a:rPr sz="2950" spc="-135" dirty="0">
                <a:latin typeface="Times New Roman"/>
                <a:cs typeface="Times New Roman"/>
              </a:rPr>
              <a:t>graphic</a:t>
            </a:r>
            <a:r>
              <a:rPr sz="2950" spc="-75" dirty="0">
                <a:latin typeface="Times New Roman"/>
                <a:cs typeface="Times New Roman"/>
              </a:rPr>
              <a:t> </a:t>
            </a:r>
            <a:r>
              <a:rPr sz="2950" spc="-120" dirty="0">
                <a:latin typeface="Times New Roman"/>
                <a:cs typeface="Times New Roman"/>
              </a:rPr>
              <a:t>that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spc="-150" dirty="0">
                <a:latin typeface="Times New Roman"/>
                <a:cs typeface="Times New Roman"/>
              </a:rPr>
              <a:t>can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be</a:t>
            </a:r>
            <a:r>
              <a:rPr sz="2950" spc="-75" dirty="0">
                <a:latin typeface="Times New Roman"/>
                <a:cs typeface="Times New Roman"/>
              </a:rPr>
              <a:t> </a:t>
            </a:r>
            <a:r>
              <a:rPr sz="2950" spc="-85" dirty="0">
                <a:latin typeface="Times New Roman"/>
                <a:cs typeface="Times New Roman"/>
              </a:rPr>
              <a:t>erased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CAD2D8-2E2F-3D82-3172-1FFA72FB02D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10" dirty="0"/>
              <a:t>Tufte,</a:t>
            </a:r>
            <a:r>
              <a:rPr lang="en-US" spc="-200" dirty="0"/>
              <a:t> </a:t>
            </a:r>
            <a:r>
              <a:rPr lang="en-US" spc="-90" dirty="0"/>
              <a:t>1983</a:t>
            </a:r>
            <a:endParaRPr lang="en-US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527425" y="2239820"/>
            <a:ext cx="3455717" cy="2875047"/>
            <a:chOff x="1444625" y="1718180"/>
            <a:chExt cx="5985510" cy="445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799" y="1721356"/>
              <a:ext cx="5979076" cy="44508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625" y="1718180"/>
              <a:ext cx="5985427" cy="44571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85" y="1719769"/>
              <a:ext cx="5967730" cy="4454525"/>
            </a:xfrm>
            <a:custGeom>
              <a:avLst/>
              <a:gdLst/>
              <a:ahLst/>
              <a:cxnLst/>
              <a:rect l="l" t="t" r="r" b="b"/>
              <a:pathLst>
                <a:path w="5967730" h="4454525">
                  <a:moveTo>
                    <a:pt x="0" y="0"/>
                  </a:moveTo>
                  <a:lnTo>
                    <a:pt x="5967305" y="0"/>
                  </a:lnTo>
                  <a:lnTo>
                    <a:pt x="5967305" y="4454018"/>
                  </a:lnTo>
                  <a:lnTo>
                    <a:pt x="0" y="445401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73D3277-BD51-FD90-9A99-5D88C80B299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10" dirty="0"/>
              <a:t>Tufte:</a:t>
            </a:r>
            <a:r>
              <a:rPr lang="en-US" spc="-185" dirty="0"/>
              <a:t> </a:t>
            </a:r>
            <a:r>
              <a:rPr lang="en-US" spc="-95" dirty="0"/>
              <a:t>maximize</a:t>
            </a:r>
            <a:r>
              <a:rPr lang="en-US" spc="-185" dirty="0"/>
              <a:t> </a:t>
            </a:r>
            <a:r>
              <a:rPr lang="en-US" spc="-70" dirty="0"/>
              <a:t>the</a:t>
            </a:r>
            <a:r>
              <a:rPr lang="en-US" spc="-185" dirty="0"/>
              <a:t> </a:t>
            </a:r>
            <a:r>
              <a:rPr lang="en-US" spc="-114" dirty="0"/>
              <a:t>data-</a:t>
            </a:r>
            <a:r>
              <a:rPr lang="en-US" spc="-75" dirty="0"/>
              <a:t>ink</a:t>
            </a:r>
            <a:r>
              <a:rPr lang="en-US" spc="-180" dirty="0"/>
              <a:t> </a:t>
            </a:r>
            <a:r>
              <a:rPr lang="en-US" spc="-70" dirty="0"/>
              <a:t>ratio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F98FE-9FD2-9F5F-6D3B-09804C2D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70" y="2237607"/>
            <a:ext cx="3865014" cy="287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3B144E0-FCD6-B879-7F4E-3F7D5B9D4BD5}"/>
              </a:ext>
            </a:extLst>
          </p:cNvPr>
          <p:cNvSpPr/>
          <p:nvPr/>
        </p:nvSpPr>
        <p:spPr>
          <a:xfrm>
            <a:off x="7137400" y="3676171"/>
            <a:ext cx="720670" cy="3624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76040" y="1473356"/>
            <a:ext cx="6449060" cy="2516073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What do you think of the data-ink ratio?</a:t>
            </a:r>
            <a:r>
              <a:rPr lang="en-US" dirty="0"/>
              <a:t> </a:t>
            </a:r>
          </a:p>
          <a:p>
            <a:r>
              <a:rPr lang="en-US" dirty="0"/>
              <a:t>Think of 3 specific </a:t>
            </a:r>
            <a:r>
              <a:rPr dirty="0"/>
              <a:t>ways to maximize i</a:t>
            </a:r>
            <a:r>
              <a:rPr lang="en-US" dirty="0"/>
              <a:t>t</a:t>
            </a:r>
          </a:p>
          <a:p>
            <a:r>
              <a:rPr lang="en-US" dirty="0"/>
              <a:t>Do you think there are limits or tradeoffs to this design approach?</a:t>
            </a:r>
          </a:p>
          <a:p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21EE90-B2A8-9319-EAB8-743EFF2D37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Discussion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8981" y="733522"/>
            <a:ext cx="6399530" cy="106807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Navigational aids shouldn’t compete with data</a:t>
            </a:r>
          </a:p>
          <a:p>
            <a:r>
              <a:rPr dirty="0"/>
              <a:t>Avoid: heavy axes, error bars and glyphs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28981" y="1872127"/>
            <a:ext cx="8157700" cy="4518683"/>
            <a:chOff x="720680" y="1606196"/>
            <a:chExt cx="8157700" cy="4518683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680" y="1606196"/>
              <a:ext cx="8157700" cy="15685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898" y="3389807"/>
              <a:ext cx="6925269" cy="27350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19509" y="6430772"/>
            <a:ext cx="896810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1115060">
              <a:lnSpc>
                <a:spcPts val="1390"/>
              </a:lnSpc>
              <a:spcBef>
                <a:spcPts val="185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Heer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Bostock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(2010)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Crowdsourcing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graphical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perception: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using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mechanical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turk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assess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design.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Proceedings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28th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international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conference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Human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factors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computing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systems.</a:t>
            </a:r>
            <a:r>
              <a:rPr sz="12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Atlanta,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Georgia,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USA:</a:t>
            </a:r>
            <a:r>
              <a:rPr sz="1200" spc="-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ACM.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pp.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203-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212.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008A66-DCC0-60A6-3D4D-B419F1B68B6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85" dirty="0"/>
              <a:t> </a:t>
            </a:r>
            <a:r>
              <a:rPr lang="en-US" spc="-55" dirty="0"/>
              <a:t>3:</a:t>
            </a:r>
            <a:r>
              <a:rPr lang="en-US" spc="-185" dirty="0"/>
              <a:t> </a:t>
            </a:r>
            <a:r>
              <a:rPr lang="en-US" spc="-100" dirty="0"/>
              <a:t>importance</a:t>
            </a:r>
            <a:r>
              <a:rPr lang="en-US" spc="-185" dirty="0"/>
              <a:t> </a:t>
            </a:r>
            <a:r>
              <a:rPr lang="en-US" spc="-85" dirty="0"/>
              <a:t>ordering</a:t>
            </a:r>
            <a:endParaRPr 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8541" y="854532"/>
            <a:ext cx="3908425" cy="53860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Simplify, simplify, simplify…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9908" y="1595704"/>
            <a:ext cx="3937607" cy="3282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84437" y="1595704"/>
            <a:ext cx="3937357" cy="32992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82341" y="5289371"/>
            <a:ext cx="365061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Sharov</a:t>
            </a:r>
            <a:r>
              <a:rPr sz="12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AA,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(2006)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16: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505-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509.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Peterson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(2009)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19: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2317-2323.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Thomson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NR,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(2005)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15: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629-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640.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45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DB,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Ko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(2005)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15: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748-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754.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1851" y="5664276"/>
            <a:ext cx="386016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Krzwinski,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1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sz="12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BD4ED3-7854-9D25-AF0B-365B3BE1A75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85" dirty="0"/>
              <a:t> </a:t>
            </a:r>
            <a:r>
              <a:rPr lang="en-US" spc="-55" dirty="0"/>
              <a:t>3:</a:t>
            </a:r>
            <a:r>
              <a:rPr lang="en-US" spc="-185" dirty="0"/>
              <a:t> </a:t>
            </a:r>
            <a:r>
              <a:rPr lang="en-US" spc="-100" dirty="0"/>
              <a:t>importance</a:t>
            </a:r>
            <a:r>
              <a:rPr lang="en-US" spc="-185" dirty="0"/>
              <a:t> </a:t>
            </a:r>
            <a:r>
              <a:rPr lang="en-US" spc="-85" dirty="0"/>
              <a:t>ordering</a:t>
            </a:r>
            <a:endParaRPr lang="en-US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473575" y="822960"/>
            <a:ext cx="6549390" cy="5212080"/>
            <a:chOff x="1209675" y="1198859"/>
            <a:chExt cx="6549390" cy="5212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995" y="1327598"/>
              <a:ext cx="6382664" cy="49539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8233" y="1322835"/>
              <a:ext cx="6392545" cy="4963795"/>
            </a:xfrm>
            <a:custGeom>
              <a:avLst/>
              <a:gdLst/>
              <a:ahLst/>
              <a:cxnLst/>
              <a:rect l="l" t="t" r="r" b="b"/>
              <a:pathLst>
                <a:path w="6392545" h="4963795">
                  <a:moveTo>
                    <a:pt x="0" y="0"/>
                  </a:moveTo>
                  <a:lnTo>
                    <a:pt x="6392190" y="0"/>
                  </a:lnTo>
                  <a:lnTo>
                    <a:pt x="6392190" y="4963513"/>
                  </a:lnTo>
                  <a:lnTo>
                    <a:pt x="0" y="49635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199" y="1208385"/>
              <a:ext cx="6530257" cy="519241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14437" y="1203622"/>
              <a:ext cx="6539865" cy="5202555"/>
            </a:xfrm>
            <a:custGeom>
              <a:avLst/>
              <a:gdLst/>
              <a:ahLst/>
              <a:cxnLst/>
              <a:rect l="l" t="t" r="r" b="b"/>
              <a:pathLst>
                <a:path w="6539865" h="5202555">
                  <a:moveTo>
                    <a:pt x="0" y="0"/>
                  </a:moveTo>
                  <a:lnTo>
                    <a:pt x="6539782" y="0"/>
                  </a:lnTo>
                  <a:lnTo>
                    <a:pt x="6539782" y="5201940"/>
                  </a:lnTo>
                  <a:lnTo>
                    <a:pt x="0" y="5201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51546" y="6234705"/>
            <a:ext cx="84099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Bateman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“Useful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Junk?</a:t>
            </a:r>
            <a:r>
              <a:rPr sz="12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Effects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Embellishment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Comprehension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Memorability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Charts”,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CHI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284FF0-F5AD-36EA-B159-2522007746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  <a:r>
              <a:rPr lang="en-US" spc="-400" dirty="0"/>
              <a:t> </a:t>
            </a:r>
            <a:r>
              <a:rPr lang="en-US" spc="-90" dirty="0"/>
              <a:t>caveat:</a:t>
            </a:r>
            <a:r>
              <a:rPr lang="en-US" spc="-190" dirty="0"/>
              <a:t> </a:t>
            </a:r>
            <a:r>
              <a:rPr lang="en-US" spc="-90" dirty="0"/>
              <a:t>“chart</a:t>
            </a:r>
            <a:r>
              <a:rPr lang="en-US" spc="-190" dirty="0"/>
              <a:t> </a:t>
            </a:r>
            <a:r>
              <a:rPr lang="en-US" spc="-95" dirty="0"/>
              <a:t>junk”</a:t>
            </a:r>
            <a:r>
              <a:rPr lang="en-US" spc="-190" dirty="0"/>
              <a:t> </a:t>
            </a:r>
            <a:r>
              <a:rPr lang="en-US" spc="-70" dirty="0"/>
              <a:t>and</a:t>
            </a:r>
            <a:r>
              <a:rPr lang="en-US" spc="-190" dirty="0"/>
              <a:t> </a:t>
            </a:r>
            <a:r>
              <a:rPr lang="en-US" spc="-65" dirty="0"/>
              <a:t>recall</a:t>
            </a:r>
            <a:endParaRPr lang="en-US" dirty="0"/>
          </a:p>
        </p:txBody>
      </p:sp>
      <p:pic>
        <p:nvPicPr>
          <p:cNvPr id="13" name="Picture 12" descr="A cartoon of a monster&#10;&#10;Description automatically generated">
            <a:extLst>
              <a:ext uri="{FF2B5EF4-FFF2-40B4-BE49-F238E27FC236}">
                <a16:creationId xmlns:a16="http://schemas.microsoft.com/office/drawing/2014/main" id="{644FB589-A0D7-28AD-AB66-96676AF2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27" y="1123837"/>
            <a:ext cx="5791200" cy="452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351546" y="6234705"/>
            <a:ext cx="84099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Bateman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“Useful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Junk?</a:t>
            </a:r>
            <a:r>
              <a:rPr sz="12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Effects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Embellishment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Comprehension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Memorability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Charts”,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CHI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284FF0-F5AD-36EA-B159-2522007746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  <a:r>
              <a:rPr lang="en-US" spc="-400" dirty="0"/>
              <a:t> </a:t>
            </a:r>
            <a:r>
              <a:rPr lang="en-US" spc="-90" dirty="0"/>
              <a:t>caveat:</a:t>
            </a:r>
            <a:r>
              <a:rPr lang="en-US" spc="-190" dirty="0"/>
              <a:t> </a:t>
            </a:r>
            <a:r>
              <a:rPr lang="en-US" spc="-90" dirty="0"/>
              <a:t>“chart</a:t>
            </a:r>
            <a:r>
              <a:rPr lang="en-US" spc="-190" dirty="0"/>
              <a:t> </a:t>
            </a:r>
            <a:r>
              <a:rPr lang="en-US" spc="-95" dirty="0"/>
              <a:t>junk”</a:t>
            </a:r>
            <a:r>
              <a:rPr lang="en-US" spc="-190" dirty="0"/>
              <a:t> </a:t>
            </a:r>
            <a:r>
              <a:rPr lang="en-US" spc="-70" dirty="0"/>
              <a:t>and</a:t>
            </a:r>
            <a:r>
              <a:rPr lang="en-US" spc="-190" dirty="0"/>
              <a:t> </a:t>
            </a:r>
            <a:r>
              <a:rPr lang="en-US" spc="-65" dirty="0"/>
              <a:t>recall</a:t>
            </a:r>
            <a:endParaRPr lang="en-US" dirty="0"/>
          </a:p>
        </p:txBody>
      </p:sp>
      <p:pic>
        <p:nvPicPr>
          <p:cNvPr id="10" name="Picture 9" descr="A graph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529C7730-F2DE-1432-1202-81BE4B2C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85"/>
          <a:stretch/>
        </p:blipFill>
        <p:spPr>
          <a:xfrm>
            <a:off x="3867150" y="2002028"/>
            <a:ext cx="7099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l="8245" t="1743" r="6688"/>
          <a:stretch/>
        </p:blipFill>
        <p:spPr>
          <a:xfrm>
            <a:off x="6049441" y="1600200"/>
            <a:ext cx="4594812" cy="44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/>
          <p:nvPr/>
        </p:nvSpPr>
        <p:spPr>
          <a:xfrm>
            <a:off x="6049441" y="1597028"/>
            <a:ext cx="4594812" cy="44227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02" name="Google Shape;202;p19"/>
          <p:cNvGrpSpPr/>
          <p:nvPr/>
        </p:nvGrpSpPr>
        <p:grpSpPr>
          <a:xfrm>
            <a:off x="4876800" y="1219200"/>
            <a:ext cx="2052320" cy="5186680"/>
            <a:chOff x="3352800" y="1219200"/>
            <a:chExt cx="2052320" cy="5186680"/>
          </a:xfrm>
        </p:grpSpPr>
        <p:sp>
          <p:nvSpPr>
            <p:cNvPr id="203" name="Google Shape;203;p19" descr="Untitled.png"/>
            <p:cNvSpPr/>
            <p:nvPr/>
          </p:nvSpPr>
          <p:spPr>
            <a:xfrm>
              <a:off x="3352800" y="4876800"/>
              <a:ext cx="1173480" cy="1529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Google Shape;204;p19" descr="Untitled.png"/>
            <p:cNvSpPr/>
            <p:nvPr/>
          </p:nvSpPr>
          <p:spPr>
            <a:xfrm>
              <a:off x="4267200" y="2057400"/>
              <a:ext cx="965200" cy="1005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Google Shape;205;p19" descr="Untitled.png"/>
            <p:cNvSpPr/>
            <p:nvPr/>
          </p:nvSpPr>
          <p:spPr>
            <a:xfrm>
              <a:off x="4267200" y="4343400"/>
              <a:ext cx="1036320" cy="81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Google Shape;206;p19" descr="Untitled.png"/>
            <p:cNvSpPr/>
            <p:nvPr/>
          </p:nvSpPr>
          <p:spPr>
            <a:xfrm>
              <a:off x="4572000" y="3124200"/>
              <a:ext cx="833120" cy="10566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Google Shape;207;p19" descr="Untitled.png"/>
            <p:cNvSpPr/>
            <p:nvPr/>
          </p:nvSpPr>
          <p:spPr>
            <a:xfrm>
              <a:off x="3810000" y="1219200"/>
              <a:ext cx="822960" cy="995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934240-4376-443B-1F38-94232CB448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Mental Models</a:t>
            </a:r>
          </a:p>
        </p:txBody>
      </p:sp>
      <p:pic>
        <p:nvPicPr>
          <p:cNvPr id="5" name="Google Shape;267;p31">
            <a:extLst>
              <a:ext uri="{FF2B5EF4-FFF2-40B4-BE49-F238E27FC236}">
                <a16:creationId xmlns:a16="http://schemas.microsoft.com/office/drawing/2014/main" id="{7F412282-BEA3-3D4D-FF5F-67B8492644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712531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268;p31">
            <a:extLst>
              <a:ext uri="{FF2B5EF4-FFF2-40B4-BE49-F238E27FC236}">
                <a16:creationId xmlns:a16="http://schemas.microsoft.com/office/drawing/2014/main" id="{6B341D93-701A-0A5B-2DFB-33E5649588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131130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9;p31">
            <a:extLst>
              <a:ext uri="{FF2B5EF4-FFF2-40B4-BE49-F238E27FC236}">
                <a16:creationId xmlns:a16="http://schemas.microsoft.com/office/drawing/2014/main" id="{B4F746E1-5310-BA86-434C-40F3CAF0C65C}"/>
              </a:ext>
            </a:extLst>
          </p:cNvPr>
          <p:cNvSpPr/>
          <p:nvPr/>
        </p:nvSpPr>
        <p:spPr>
          <a:xfrm rot="-10027351">
            <a:off x="5797658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351546" y="6234705"/>
            <a:ext cx="84099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Bateman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“Useful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Junk?</a:t>
            </a:r>
            <a:r>
              <a:rPr sz="12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Effects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Embellishment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Comprehension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Memorability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Charts”,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CHI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284FF0-F5AD-36EA-B159-2522007746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  <a:r>
              <a:rPr lang="en-US" spc="-400" dirty="0"/>
              <a:t> </a:t>
            </a:r>
            <a:r>
              <a:rPr lang="en-US" spc="-90" dirty="0"/>
              <a:t>caveat:</a:t>
            </a:r>
            <a:r>
              <a:rPr lang="en-US" spc="-190" dirty="0"/>
              <a:t> </a:t>
            </a:r>
            <a:r>
              <a:rPr lang="en-US" spc="-90" dirty="0"/>
              <a:t>“chart</a:t>
            </a:r>
            <a:r>
              <a:rPr lang="en-US" spc="-190" dirty="0"/>
              <a:t> </a:t>
            </a:r>
            <a:r>
              <a:rPr lang="en-US" spc="-95" dirty="0"/>
              <a:t>junk”</a:t>
            </a:r>
            <a:r>
              <a:rPr lang="en-US" spc="-190" dirty="0"/>
              <a:t> </a:t>
            </a:r>
            <a:r>
              <a:rPr lang="en-US" spc="-70" dirty="0"/>
              <a:t>and</a:t>
            </a:r>
            <a:r>
              <a:rPr lang="en-US" spc="-190" dirty="0"/>
              <a:t> </a:t>
            </a:r>
            <a:r>
              <a:rPr lang="en-US" spc="-65" dirty="0"/>
              <a:t>preference</a:t>
            </a:r>
            <a:endParaRPr lang="en-US" dirty="0"/>
          </a:p>
        </p:txBody>
      </p:sp>
      <p:pic>
        <p:nvPicPr>
          <p:cNvPr id="3" name="Picture 2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B836C0DC-05AB-08A9-CE34-0C5D6828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1835150"/>
            <a:ext cx="68834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71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3340" y="1815885"/>
            <a:ext cx="4136910" cy="30847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25361" y="2046343"/>
            <a:ext cx="3909439" cy="25510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1E5340-511B-ED6A-195F-59C0C14192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Chart</a:t>
            </a:r>
            <a:r>
              <a:rPr lang="en-US" spc="-180" dirty="0"/>
              <a:t> </a:t>
            </a:r>
            <a:r>
              <a:rPr lang="en-US" spc="-85" dirty="0"/>
              <a:t>junk</a:t>
            </a:r>
            <a:r>
              <a:rPr lang="en-US" spc="-175" dirty="0"/>
              <a:t> </a:t>
            </a:r>
            <a:r>
              <a:rPr lang="en-US" spc="-70" dirty="0"/>
              <a:t>and</a:t>
            </a:r>
            <a:r>
              <a:rPr lang="en-US" spc="-185" dirty="0"/>
              <a:t> </a:t>
            </a:r>
            <a:r>
              <a:rPr lang="en-US" spc="-75" dirty="0"/>
              <a:t>eye</a:t>
            </a:r>
            <a:r>
              <a:rPr lang="en-US" spc="-180" dirty="0"/>
              <a:t> </a:t>
            </a:r>
            <a:r>
              <a:rPr lang="en-US" spc="-80" dirty="0"/>
              <a:t>gaze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the Marks and Channels Activity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36C70-E762-076F-31EA-3A28AAFD2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ideas: New sites, government sites, Tableau,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Write down what you chose on the board so we don’t get repeats!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Where did the data come from?</a:t>
            </a:r>
          </a:p>
          <a:p>
            <a:pPr lvl="1"/>
            <a:r>
              <a:rPr lang="en-US" sz="2400" dirty="0"/>
              <a:t>What marks and channels are used in the visualization?</a:t>
            </a:r>
          </a:p>
          <a:p>
            <a:pPr lvl="1"/>
            <a:r>
              <a:rPr lang="en-US" sz="2400" dirty="0"/>
              <a:t>What data dimensions do the marks and channels represent? </a:t>
            </a:r>
          </a:p>
          <a:p>
            <a:pPr lvl="1"/>
            <a:r>
              <a:rPr lang="en-US" sz="2400" dirty="0"/>
              <a:t>What do you learn from looking at the visualization?</a:t>
            </a:r>
          </a:p>
          <a:p>
            <a:pPr lvl="1"/>
            <a:r>
              <a:rPr lang="en-US" sz="2400" dirty="0"/>
              <a:t>What additional questions do you have?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C2A443-1085-80C8-CFC3-0057C5BE8CBC}"/>
              </a:ext>
            </a:extLst>
          </p:cNvPr>
          <p:cNvSpPr/>
          <p:nvPr/>
        </p:nvSpPr>
        <p:spPr>
          <a:xfrm>
            <a:off x="3394362" y="144462"/>
            <a:ext cx="7984069" cy="71964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 back to the visualization you chose for this activity</a:t>
            </a:r>
          </a:p>
        </p:txBody>
      </p:sp>
    </p:spTree>
    <p:extLst>
      <p:ext uri="{BB962C8B-B14F-4D97-AF65-F5344CB8AC3E}">
        <p14:creationId xmlns:p14="http://schemas.microsoft.com/office/powerpoint/2010/main" val="403805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the Marks and Channels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Work with your group to answer: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Why did you choose this specific visualization?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Does the visualization follow all the design principles we just looked at? </a:t>
            </a:r>
          </a:p>
          <a:p>
            <a:pPr marL="1017270" lvl="1" indent="-514350">
              <a:buFont typeface="+mj-lt"/>
              <a:buAutoNum type="arabicPeriod"/>
            </a:pPr>
            <a:r>
              <a:rPr lang="en-US" sz="2200" dirty="0"/>
              <a:t>If not, which are violated and how?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 you think your answer to (2) impacted your answer to (1)? 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3526445" y="3701708"/>
            <a:ext cx="2097557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effects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3602182" y="1560947"/>
            <a:ext cx="1660339" cy="1868053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  <p:sp>
        <p:nvSpPr>
          <p:cNvPr id="3" name="Google Shape;225;p22">
            <a:extLst>
              <a:ext uri="{FF2B5EF4-FFF2-40B4-BE49-F238E27FC236}">
                <a16:creationId xmlns:a16="http://schemas.microsoft.com/office/drawing/2014/main" id="{01A1D1B9-338A-B84F-6906-56179398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Emergence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0610A894-86EA-E6C4-F226-6F00428214E1}"/>
              </a:ext>
            </a:extLst>
          </p:cNvPr>
          <p:cNvGrpSpPr/>
          <p:nvPr/>
        </p:nvGrpSpPr>
        <p:grpSpPr>
          <a:xfrm>
            <a:off x="5497032" y="1755568"/>
            <a:ext cx="2336901" cy="1499401"/>
            <a:chOff x="1050286" y="1333500"/>
            <a:chExt cx="7044055" cy="4927600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F9C3670-DD58-0E7E-C2CF-E626974021A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386" y="1371600"/>
              <a:ext cx="6967227" cy="4851153"/>
            </a:xfrm>
            <a:prstGeom prst="rect">
              <a:avLst/>
            </a:prstGeom>
          </p:spPr>
        </p:pic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D8EC8BD1-42E3-42C1-8963-067BE2F49C95}"/>
                </a:ext>
              </a:extLst>
            </p:cNvPr>
            <p:cNvSpPr/>
            <p:nvPr/>
          </p:nvSpPr>
          <p:spPr>
            <a:xfrm>
              <a:off x="1069336" y="1352550"/>
              <a:ext cx="7005955" cy="4889500"/>
            </a:xfrm>
            <a:custGeom>
              <a:avLst/>
              <a:gdLst/>
              <a:ahLst/>
              <a:cxnLst/>
              <a:rect l="l" t="t" r="r" b="b"/>
              <a:pathLst>
                <a:path w="7005955" h="4889500">
                  <a:moveTo>
                    <a:pt x="0" y="0"/>
                  </a:moveTo>
                  <a:lnTo>
                    <a:pt x="7005328" y="0"/>
                  </a:lnTo>
                  <a:lnTo>
                    <a:pt x="7005328" y="4889253"/>
                  </a:lnTo>
                  <a:lnTo>
                    <a:pt x="0" y="488925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3134014-597D-2D94-048E-AD5C51A8A612}"/>
              </a:ext>
            </a:extLst>
          </p:cNvPr>
          <p:cNvSpPr txBox="1"/>
          <p:nvPr/>
        </p:nvSpPr>
        <p:spPr>
          <a:xfrm>
            <a:off x="5761182" y="3770464"/>
            <a:ext cx="177421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Life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Magazine: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58;7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1965-02-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19,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120.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Photographer: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Ronald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James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Google Shape;225;p22">
            <a:extLst>
              <a:ext uri="{FF2B5EF4-FFF2-40B4-BE49-F238E27FC236}">
                <a16:creationId xmlns:a16="http://schemas.microsoft.com/office/drawing/2014/main" id="{6DB5BC66-2C68-6F0F-90B2-807B6CE77AB9}"/>
              </a:ext>
            </a:extLst>
          </p:cNvPr>
          <p:cNvSpPr txBox="1">
            <a:spLocks/>
          </p:cNvSpPr>
          <p:nvPr/>
        </p:nvSpPr>
        <p:spPr>
          <a:xfrm>
            <a:off x="8068622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F8D62A23-2439-D4F7-505A-AF97A6A75383}"/>
              </a:ext>
            </a:extLst>
          </p:cNvPr>
          <p:cNvGrpSpPr/>
          <p:nvPr/>
        </p:nvGrpSpPr>
        <p:grpSpPr>
          <a:xfrm>
            <a:off x="8185057" y="1693083"/>
            <a:ext cx="1457604" cy="1624294"/>
            <a:chOff x="2576512" y="1961800"/>
            <a:chExt cx="3786504" cy="392557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D46C74F4-0760-1E2D-9A5E-7DEF9AE116E7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799"/>
                  </a:lnTo>
                  <a:lnTo>
                    <a:pt x="2438400" y="2590799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BF6E7415-AE72-BA50-AB94-634D38012B0D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6C0C1F16-8633-7DB7-72C6-A1AB12806200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2438400" y="25908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2576B0CD-10EB-007A-035A-6E28FDF28D58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A181D926-F8AC-4D1C-1BD7-633D24A979A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8348" y="1961800"/>
              <a:ext cx="3784102" cy="3924999"/>
            </a:xfrm>
            <a:prstGeom prst="rect">
              <a:avLst/>
            </a:prstGeom>
          </p:spPr>
        </p:pic>
      </p:grpSp>
      <p:sp>
        <p:nvSpPr>
          <p:cNvPr id="19" name="Google Shape;225;p22">
            <a:extLst>
              <a:ext uri="{FF2B5EF4-FFF2-40B4-BE49-F238E27FC236}">
                <a16:creationId xmlns:a16="http://schemas.microsoft.com/office/drawing/2014/main" id="{4B409560-6FA0-4E6B-69EB-665ADE49D4B5}"/>
              </a:ext>
            </a:extLst>
          </p:cNvPr>
          <p:cNvSpPr txBox="1">
            <a:spLocks/>
          </p:cNvSpPr>
          <p:nvPr/>
        </p:nvSpPr>
        <p:spPr>
          <a:xfrm>
            <a:off x="10179503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Invariance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58B9870C-1900-7B94-2B6C-92DDF2E6F0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9144" y="1542893"/>
            <a:ext cx="1774212" cy="184510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7BA1E4BE-9FC2-8992-191C-F9871E90D3DE}"/>
              </a:ext>
            </a:extLst>
          </p:cNvPr>
          <p:cNvSpPr txBox="1"/>
          <p:nvPr/>
        </p:nvSpPr>
        <p:spPr>
          <a:xfrm>
            <a:off x="9627873" y="3577741"/>
            <a:ext cx="2097557" cy="110094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Demonstration</a:t>
            </a:r>
            <a:r>
              <a:rPr lang="en-US" sz="120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3.5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E1B8-2FD5-09D4-8383-24C691914A7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this mean for visualization?</a:t>
            </a:r>
          </a:p>
        </p:txBody>
      </p:sp>
      <p:grpSp>
        <p:nvGrpSpPr>
          <p:cNvPr id="3" name="Google Shape;325;p32">
            <a:extLst>
              <a:ext uri="{FF2B5EF4-FFF2-40B4-BE49-F238E27FC236}">
                <a16:creationId xmlns:a16="http://schemas.microsoft.com/office/drawing/2014/main" id="{0C074A0C-7528-DE61-F3E2-2A8E33C9F4FC}"/>
              </a:ext>
            </a:extLst>
          </p:cNvPr>
          <p:cNvGrpSpPr/>
          <p:nvPr/>
        </p:nvGrpSpPr>
        <p:grpSpPr>
          <a:xfrm>
            <a:off x="5036127" y="4402908"/>
            <a:ext cx="4953000" cy="646331"/>
            <a:chOff x="4038600" y="6096000"/>
            <a:chExt cx="4953000" cy="646331"/>
          </a:xfrm>
        </p:grpSpPr>
        <p:sp>
          <p:nvSpPr>
            <p:cNvPr id="4" name="Google Shape;326;p32">
              <a:extLst>
                <a:ext uri="{FF2B5EF4-FFF2-40B4-BE49-F238E27FC236}">
                  <a16:creationId xmlns:a16="http://schemas.microsoft.com/office/drawing/2014/main" id="{DFB81298-7098-9FDA-3E17-CDDFA7C5BF9B}"/>
                </a:ext>
              </a:extLst>
            </p:cNvPr>
            <p:cNvSpPr txBox="1"/>
            <p:nvPr/>
          </p:nvSpPr>
          <p:spPr>
            <a:xfrm>
              <a:off x="4495800" y="6096000"/>
              <a:ext cx="4495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6 “Laws of Grouping”</a:t>
              </a:r>
              <a:endParaRPr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Google Shape;327;p32">
              <a:extLst>
                <a:ext uri="{FF2B5EF4-FFF2-40B4-BE49-F238E27FC236}">
                  <a16:creationId xmlns:a16="http://schemas.microsoft.com/office/drawing/2014/main" id="{AE5D9DAE-87DC-5331-FF31-1A6EF694C746}"/>
                </a:ext>
              </a:extLst>
            </p:cNvPr>
            <p:cNvCxnSpPr/>
            <p:nvPr/>
          </p:nvCxnSpPr>
          <p:spPr>
            <a:xfrm>
              <a:off x="4038600" y="6477000"/>
              <a:ext cx="457200" cy="0"/>
            </a:xfrm>
            <a:prstGeom prst="straightConnector1">
              <a:avLst/>
            </a:prstGeom>
            <a:noFill/>
            <a:ln w="57150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EBCFE572-17BD-B9F1-25F2-FBC8261D7298}"/>
              </a:ext>
            </a:extLst>
          </p:cNvPr>
          <p:cNvSpPr txBox="1">
            <a:spLocks/>
          </p:cNvSpPr>
          <p:nvPr/>
        </p:nvSpPr>
        <p:spPr>
          <a:xfrm>
            <a:off x="3670948" y="1132980"/>
            <a:ext cx="7918450" cy="743730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lnSpc>
                <a:spcPct val="100800"/>
              </a:lnSpc>
              <a:spcBef>
                <a:spcPts val="75"/>
              </a:spcBef>
              <a:buNone/>
            </a:pPr>
            <a:r>
              <a:rPr lang="en-US" sz="2400" b="1" dirty="0">
                <a:cs typeface="Arial"/>
              </a:rPr>
              <a:t>Question:</a:t>
            </a:r>
            <a:r>
              <a:rPr lang="en-US" sz="2400" b="1" spc="-10" dirty="0">
                <a:cs typeface="Arial"/>
              </a:rPr>
              <a:t> </a:t>
            </a:r>
            <a:r>
              <a:rPr lang="en-US" sz="2400" dirty="0"/>
              <a:t>what</a:t>
            </a:r>
            <a:r>
              <a:rPr lang="en-US" sz="2400" spc="-20" dirty="0"/>
              <a:t> </a:t>
            </a:r>
            <a:r>
              <a:rPr lang="en-US" sz="2400" dirty="0"/>
              <a:t>makes</a:t>
            </a:r>
            <a:r>
              <a:rPr lang="en-US" sz="2400" spc="-10" dirty="0"/>
              <a:t> </a:t>
            </a:r>
            <a:r>
              <a:rPr lang="en-US" sz="2400" dirty="0"/>
              <a:t>all</a:t>
            </a:r>
            <a:r>
              <a:rPr lang="en-US" sz="2400" spc="-10" dirty="0"/>
              <a:t> </a:t>
            </a:r>
            <a:r>
              <a:rPr lang="en-US" sz="2400" dirty="0"/>
              <a:t>this</a:t>
            </a:r>
            <a:r>
              <a:rPr lang="en-US" sz="2400" spc="-10" dirty="0"/>
              <a:t> </a:t>
            </a:r>
            <a:r>
              <a:rPr lang="en-US" sz="2400" dirty="0"/>
              <a:t>mental</a:t>
            </a:r>
            <a:r>
              <a:rPr lang="en-US" sz="2400" spc="-10" dirty="0"/>
              <a:t> </a:t>
            </a:r>
            <a:r>
              <a:rPr lang="en-US" sz="2400" dirty="0"/>
              <a:t>model</a:t>
            </a:r>
            <a:r>
              <a:rPr lang="en-US" sz="2400" spc="-5" dirty="0"/>
              <a:t> </a:t>
            </a:r>
            <a:r>
              <a:rPr lang="en-US" sz="2400" dirty="0"/>
              <a:t>stuff</a:t>
            </a:r>
            <a:r>
              <a:rPr lang="en-US" sz="2400" spc="-20" dirty="0"/>
              <a:t> </a:t>
            </a:r>
            <a:r>
              <a:rPr lang="en-US" sz="2400" dirty="0"/>
              <a:t>useful</a:t>
            </a:r>
            <a:r>
              <a:rPr lang="en-US" sz="2400" spc="-5" dirty="0"/>
              <a:t> </a:t>
            </a:r>
            <a:r>
              <a:rPr lang="en-US" sz="2400" spc="-25" dirty="0"/>
              <a:t>to </a:t>
            </a:r>
            <a:r>
              <a:rPr lang="en-US" sz="2400" dirty="0"/>
              <a:t>us</a:t>
            </a:r>
            <a:r>
              <a:rPr lang="en-US" sz="2400" spc="-20" dirty="0"/>
              <a:t> </a:t>
            </a:r>
            <a:r>
              <a:rPr lang="en-US" sz="2400" dirty="0"/>
              <a:t>(designers</a:t>
            </a:r>
            <a:r>
              <a:rPr lang="en-US" sz="2400" spc="-5" dirty="0"/>
              <a:t> </a:t>
            </a:r>
            <a:r>
              <a:rPr lang="en-US" sz="2400" dirty="0"/>
              <a:t>and</a:t>
            </a:r>
            <a:r>
              <a:rPr lang="en-US" sz="2400" spc="-5" dirty="0"/>
              <a:t> </a:t>
            </a:r>
            <a:r>
              <a:rPr lang="en-US" sz="2400" dirty="0"/>
              <a:t>readers</a:t>
            </a:r>
            <a:r>
              <a:rPr lang="en-US" sz="2400" spc="-5" dirty="0"/>
              <a:t> </a:t>
            </a:r>
            <a:r>
              <a:rPr lang="en-US" sz="2400" dirty="0"/>
              <a:t>of</a:t>
            </a:r>
            <a:r>
              <a:rPr lang="en-US" sz="2400" spc="-10" dirty="0"/>
              <a:t> data)?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7D3BD-1B11-1CB2-3F5E-AED971DE8584}"/>
              </a:ext>
            </a:extLst>
          </p:cNvPr>
          <p:cNvSpPr txBox="1"/>
          <p:nvPr/>
        </p:nvSpPr>
        <p:spPr>
          <a:xfrm>
            <a:off x="3670948" y="2454932"/>
            <a:ext cx="79184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182245" lvl="0" indent="0" algn="l" defTabSz="457200" rtl="0" eaLnBrk="1" fontAlgn="auto" latinLnBrk="0" hangingPunct="1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Answer:</a:t>
            </a:r>
            <a:r>
              <a:rPr kumimoji="0" lang="en-US" sz="2400" b="1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order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understand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 people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interpret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of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data,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know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what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cues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they’re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picking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situate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those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cues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within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larger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  <p:pic>
        <p:nvPicPr>
          <p:cNvPr id="4" name="Picture 3" descr="A close-up of a pill&#10;&#10;Description automatically generated">
            <a:extLst>
              <a:ext uri="{FF2B5EF4-FFF2-40B4-BE49-F238E27FC236}">
                <a16:creationId xmlns:a16="http://schemas.microsoft.com/office/drawing/2014/main" id="{F0954E6C-37A4-68CE-416C-523A186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89" y="2081823"/>
            <a:ext cx="7772400" cy="3119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33700A2-DD81-090A-F4A9-58D6EFC200F4}"/>
              </a:ext>
            </a:extLst>
          </p:cNvPr>
          <p:cNvSpPr/>
          <p:nvPr/>
        </p:nvSpPr>
        <p:spPr>
          <a:xfrm>
            <a:off x="3817489" y="2145323"/>
            <a:ext cx="3181188" cy="3037792"/>
          </a:xfrm>
          <a:prstGeom prst="frame">
            <a:avLst>
              <a:gd name="adj1" fmla="val 73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E1E5D00-F3B5-FCA9-40CD-4110E71B6814}"/>
              </a:ext>
            </a:extLst>
          </p:cNvPr>
          <p:cNvSpPr/>
          <p:nvPr/>
        </p:nvSpPr>
        <p:spPr>
          <a:xfrm>
            <a:off x="759231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D5773CA-B186-D4EF-5591-F10DEFEC997B}"/>
              </a:ext>
            </a:extLst>
          </p:cNvPr>
          <p:cNvSpPr/>
          <p:nvPr/>
        </p:nvSpPr>
        <p:spPr>
          <a:xfrm>
            <a:off x="887436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993BDE-BAB6-A2CB-0DF6-BB09C325C0D1}"/>
              </a:ext>
            </a:extLst>
          </p:cNvPr>
          <p:cNvSpPr/>
          <p:nvPr/>
        </p:nvSpPr>
        <p:spPr>
          <a:xfrm>
            <a:off x="10210797" y="2152162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“grey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  <p:pic>
        <p:nvPicPr>
          <p:cNvPr id="4" name="Picture 3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65E81FB3-CB3A-AE0A-3175-89990C80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2451528"/>
            <a:ext cx="3688379" cy="37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1310</Words>
  <Application>Microsoft Macintosh PowerPoint</Application>
  <PresentationFormat>Widescreen</PresentationFormat>
  <Paragraphs>156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Visualization Fundamentals Pt. 2</vt:lpstr>
      <vt:lpstr>Plan for Today</vt:lpstr>
      <vt:lpstr>PowerPoint Presentation</vt:lpstr>
      <vt:lpstr>PowerPoint Presentation</vt:lpstr>
      <vt:lpstr>Emergence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activity: what we draw vs. what we see</vt:lpstr>
      <vt:lpstr>Data  Visuals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Returning to the Marks and Channels Activity</vt:lpstr>
      <vt:lpstr>Returning to the Marks and Channels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23</cp:revision>
  <dcterms:created xsi:type="dcterms:W3CDTF">2023-08-03T18:49:17Z</dcterms:created>
  <dcterms:modified xsi:type="dcterms:W3CDTF">2024-09-11T14:39:23Z</dcterms:modified>
</cp:coreProperties>
</file>